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58" r:id="rId5"/>
    <p:sldId id="261" r:id="rId6"/>
    <p:sldId id="260" r:id="rId7"/>
    <p:sldId id="268" r:id="rId8"/>
    <p:sldId id="262" r:id="rId9"/>
    <p:sldId id="290" r:id="rId10"/>
    <p:sldId id="283" r:id="rId11"/>
    <p:sldId id="286" r:id="rId12"/>
    <p:sldId id="263" r:id="rId13"/>
    <p:sldId id="276" r:id="rId14"/>
    <p:sldId id="278" r:id="rId15"/>
    <p:sldId id="289" r:id="rId16"/>
    <p:sldId id="264" r:id="rId17"/>
    <p:sldId id="284" r:id="rId18"/>
    <p:sldId id="288" r:id="rId19"/>
    <p:sldId id="267" r:id="rId20"/>
    <p:sldId id="280" r:id="rId21"/>
    <p:sldId id="281" r:id="rId22"/>
    <p:sldId id="269" r:id="rId23"/>
    <p:sldId id="270" r:id="rId24"/>
    <p:sldId id="282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992"/>
    <a:srgbClr val="47868D"/>
    <a:srgbClr val="4C8C95"/>
    <a:srgbClr val="4F8D96"/>
    <a:srgbClr val="000000"/>
    <a:srgbClr val="00FFFF"/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7" autoAdjust="0"/>
    <p:restoredTop sz="93813" autoAdjust="0"/>
  </p:normalViewPr>
  <p:slideViewPr>
    <p:cSldViewPr snapToGrid="0" snapToObjects="1">
      <p:cViewPr varScale="1">
        <p:scale>
          <a:sx n="83" d="100"/>
          <a:sy n="83" d="100"/>
        </p:scale>
        <p:origin x="86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80DDC140-7067-534A-A417-5E8BB1F45DF5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484F8DE2-D962-8D44-82B5-DB88DC5E2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8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0E10E81F-6969-AA46-AC3F-926DB5981710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2275C1E2-3489-A449-9E3F-0564E956A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63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C1E2-3489-A449-9E3F-0564E956A1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9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C1E2-3489-A449-9E3F-0564E956A1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0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C1E2-3489-A449-9E3F-0564E956A1D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C1E2-3489-A449-9E3F-0564E956A1D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em_ppt_title02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77" y="5328104"/>
            <a:ext cx="7861320" cy="549154"/>
          </a:xfrm>
        </p:spPr>
        <p:txBody>
          <a:bodyPr>
            <a:noAutofit/>
          </a:bodyPr>
          <a:lstStyle>
            <a:lvl1pPr algn="ctr">
              <a:defRPr sz="3500" b="1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ndara"/>
                <a:cs typeface="Candar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77" y="5937322"/>
            <a:ext cx="7861319" cy="604929"/>
          </a:xfrm>
        </p:spPr>
        <p:txBody>
          <a:bodyPr>
            <a:noAutofit/>
          </a:bodyPr>
          <a:lstStyle>
            <a:lvl1pPr marL="0" indent="0" algn="ctr">
              <a:buNone/>
              <a:defRPr sz="2200" b="0" i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82508" y="1797295"/>
            <a:ext cx="499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SURVIVE  //  RECOVER  //  REVIVE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_ffxcount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7" y="1028031"/>
            <a:ext cx="947766" cy="946453"/>
          </a:xfrm>
          <a:prstGeom prst="rect">
            <a:avLst/>
          </a:prstGeom>
        </p:spPr>
      </p:pic>
      <p:pic>
        <p:nvPicPr>
          <p:cNvPr id="11" name="Picture 10" descr="logo_OE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35" y="1028031"/>
            <a:ext cx="1873430" cy="9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5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em_ppt_sub02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59"/>
            <a:ext cx="7016106" cy="626379"/>
          </a:xfrm>
        </p:spPr>
        <p:txBody>
          <a:bodyPr/>
          <a:lstStyle>
            <a:lvl1pPr>
              <a:defRPr sz="3200" b="1" i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ndara"/>
                <a:cs typeface="Candar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 sz="2400"/>
            </a:lvl1pPr>
            <a:lvl2pPr marL="742950" indent="-285750">
              <a:buSzPct val="70000"/>
              <a:buFont typeface="Wingdings" charset="2"/>
              <a:buChar char="Ø"/>
              <a:defRPr/>
            </a:lvl2pPr>
            <a:lvl3pPr marL="1143000" indent="-228600">
              <a:buFont typeface="Lucida Grande"/>
              <a:buChar char="–"/>
              <a:defRPr/>
            </a:lvl3pPr>
            <a:lvl4pPr marL="1600200" indent="-228600">
              <a:buFont typeface="Lucida Grande"/>
              <a:buChar char="–"/>
              <a:defRPr/>
            </a:lvl4pPr>
            <a:lvl5pPr marL="2057400" indent="-228600">
              <a:buFont typeface="Lucida Grande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96D78E8-4DD8-9641-8BF1-E72FD17F4C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_OE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80" y="102959"/>
            <a:ext cx="1403452" cy="7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0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1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4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959"/>
            <a:ext cx="8229600" cy="62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434"/>
            <a:ext cx="8229600" cy="464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96D78E8-4DD8-9641-8BF1-E72FD17F4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Candara"/>
          <a:ea typeface="+mj-ea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234C-7C90-4B7B-8CF1-EF54795D7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0ahUKEwiF2rKxvK3PAhWMWz4KHWWiAmsQjRwIBw&amp;url=http://coed.com/2016/01/20/winter-storm-jonas-forecast-updates-inches-snow-blizzard-details/&amp;bvm=bv.133700528,d.cWw&amp;psig=AFQjCNF0gITNzipWRcYLFLDW3-EqYSClcQ&amp;ust=147499431153106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dfaga@wm.edu" TargetMode="External"/><Relationship Id="rId2" Type="http://schemas.openxmlformats.org/officeDocument/2006/relationships/hyperlink" Target="mailto:Susan.Mongold@vdem.virgini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ane.Hansen@fairfaxcounty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88" y="5388168"/>
            <a:ext cx="7861320" cy="549154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PDA’s from </a:t>
            </a: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i="1" dirty="0" smtClean="0"/>
              <a:t>Snowstorms to Tornados</a:t>
            </a:r>
            <a:r>
              <a:rPr lang="en-US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>
            <a:off x="561474" y="858253"/>
            <a:ext cx="1138989" cy="1203158"/>
          </a:xfrm>
          <a:prstGeom prst="rect">
            <a:avLst/>
          </a:prstGeom>
          <a:solidFill>
            <a:srgbClr val="4F8D9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07179" y="1058779"/>
            <a:ext cx="1604210" cy="874296"/>
          </a:xfrm>
          <a:prstGeom prst="rect">
            <a:avLst/>
          </a:prstGeom>
          <a:solidFill>
            <a:srgbClr val="4C8C95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621"/>
            <a:ext cx="8229600" cy="5006854"/>
          </a:xfrm>
        </p:spPr>
        <p:txBody>
          <a:bodyPr>
            <a:normAutofit/>
          </a:bodyPr>
          <a:lstStyle/>
          <a:p>
            <a:r>
              <a:rPr lang="en-US" dirty="0" smtClean="0"/>
              <a:t>Emergency Work – 6 months to complete</a:t>
            </a:r>
          </a:p>
          <a:p>
            <a:pPr lvl="1"/>
            <a:r>
              <a:rPr lang="en-US" sz="2000" dirty="0" smtClean="0"/>
              <a:t>Category A: Debris Removal</a:t>
            </a:r>
          </a:p>
          <a:p>
            <a:pPr lvl="1"/>
            <a:r>
              <a:rPr lang="en-US" sz="2000" dirty="0" smtClean="0"/>
              <a:t>Category B: Emergency Protective </a:t>
            </a:r>
            <a:r>
              <a:rPr lang="en-US" sz="2000" dirty="0" smtClean="0"/>
              <a:t>Measures</a:t>
            </a:r>
          </a:p>
          <a:p>
            <a:pPr lvl="1"/>
            <a:endParaRPr lang="en-US" sz="2000" dirty="0"/>
          </a:p>
          <a:p>
            <a:r>
              <a:rPr lang="en-US" dirty="0" smtClean="0"/>
              <a:t>Permanent Work – 18 months to complete</a:t>
            </a:r>
          </a:p>
          <a:p>
            <a:pPr lvl="1"/>
            <a:r>
              <a:rPr lang="en-US" sz="2000" dirty="0" smtClean="0"/>
              <a:t>Category C: Roads and Bridges</a:t>
            </a:r>
          </a:p>
          <a:p>
            <a:pPr lvl="1"/>
            <a:r>
              <a:rPr lang="en-US" sz="2000" dirty="0" smtClean="0"/>
              <a:t>Category D: Water Control Facilities</a:t>
            </a:r>
          </a:p>
          <a:p>
            <a:pPr lvl="1"/>
            <a:r>
              <a:rPr lang="en-US" sz="2000" dirty="0" smtClean="0"/>
              <a:t>Category E: Buildings and Equipment</a:t>
            </a:r>
          </a:p>
          <a:p>
            <a:pPr lvl="1"/>
            <a:r>
              <a:rPr lang="en-US" sz="2000" dirty="0" smtClean="0"/>
              <a:t>Category F: Utilities</a:t>
            </a:r>
          </a:p>
          <a:p>
            <a:pPr lvl="1"/>
            <a:r>
              <a:rPr lang="en-US" sz="2000" dirty="0" smtClean="0"/>
              <a:t>Category G: Parks, Recreational, and Other </a:t>
            </a:r>
            <a:r>
              <a:rPr lang="en-US" sz="2000" dirty="0" smtClean="0"/>
              <a:t>Facilities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Note: You can request time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Costs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621"/>
            <a:ext cx="8229600" cy="4641729"/>
          </a:xfrm>
        </p:spPr>
        <p:txBody>
          <a:bodyPr/>
          <a:lstStyle/>
          <a:p>
            <a:r>
              <a:rPr lang="en-US" dirty="0" smtClean="0"/>
              <a:t>Debris Removal</a:t>
            </a:r>
            <a:endParaRPr lang="en-US" dirty="0"/>
          </a:p>
          <a:p>
            <a:r>
              <a:rPr lang="en-US" dirty="0"/>
              <a:t>Damage Assessment</a:t>
            </a:r>
          </a:p>
          <a:p>
            <a:r>
              <a:rPr lang="en-US" dirty="0"/>
              <a:t>Emergency </a:t>
            </a:r>
            <a:r>
              <a:rPr lang="en-US" dirty="0" smtClean="0"/>
              <a:t>Protective Measures </a:t>
            </a:r>
            <a:r>
              <a:rPr lang="en-US" dirty="0"/>
              <a:t>including </a:t>
            </a:r>
            <a:r>
              <a:rPr lang="en-US" dirty="0" smtClean="0"/>
              <a:t>public safety, public works, shelter operations, EOC operations -  </a:t>
            </a:r>
            <a:r>
              <a:rPr lang="en-US" dirty="0"/>
              <a:t>costs directly related to disaster </a:t>
            </a:r>
            <a:r>
              <a:rPr lang="en-US" dirty="0" smtClean="0"/>
              <a:t>response</a:t>
            </a:r>
            <a:endParaRPr lang="en-US" dirty="0"/>
          </a:p>
          <a:p>
            <a:r>
              <a:rPr lang="en-US" dirty="0"/>
              <a:t>Repair, replacement, or restoration of disaster-damaged </a:t>
            </a:r>
            <a:r>
              <a:rPr lang="en-US" dirty="0" smtClean="0"/>
              <a:t>property</a:t>
            </a:r>
            <a:endParaRPr lang="en-US" dirty="0"/>
          </a:p>
          <a:p>
            <a:r>
              <a:rPr lang="en-US" dirty="0" smtClean="0"/>
              <a:t>Public </a:t>
            </a:r>
            <a:r>
              <a:rPr lang="en-US" dirty="0" smtClean="0"/>
              <a:t>facilities </a:t>
            </a:r>
            <a:r>
              <a:rPr lang="en-US" dirty="0"/>
              <a:t>located in a designated disaster area, under the legal responsibility of an eligible applicant, in active use at the time of the disaster, and open to the general </a:t>
            </a:r>
            <a:r>
              <a:rPr lang="en-US" dirty="0" smtClean="0"/>
              <a:t>public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5" y="199211"/>
            <a:ext cx="7016106" cy="626379"/>
          </a:xfrm>
        </p:spPr>
        <p:txBody>
          <a:bodyPr/>
          <a:lstStyle/>
          <a:p>
            <a:r>
              <a:rPr lang="en-US" dirty="0" smtClean="0"/>
              <a:t>Tracking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1486" y="1956707"/>
            <a:ext cx="7119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prior to incident occurring with all applicable parties (Finance POCs, HR, Supervisors, Project Managers) to create a common understanding of documentation goals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Utilize common</a:t>
            </a:r>
            <a:r>
              <a:rPr lang="en-US" sz="2000" dirty="0"/>
              <a:t>, easy to use templates for capturing financial data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Internal </a:t>
            </a:r>
            <a:r>
              <a:rPr lang="en-US" sz="2000" dirty="0"/>
              <a:t>Tracking Systems – Job Numbers, Fire Records Management System, Computer Aided </a:t>
            </a:r>
            <a:r>
              <a:rPr lang="en-US" sz="2000" dirty="0" smtClean="0"/>
              <a:t>Dispatch, FAMIS (Facilities Administration Management Information System).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E-mail </a:t>
            </a:r>
            <a:r>
              <a:rPr lang="en-US" sz="2000" dirty="0" smtClean="0"/>
              <a:t>distribution/emergency PA </a:t>
            </a:r>
            <a:r>
              <a:rPr lang="en-US" sz="2000" dirty="0"/>
              <a:t>notification lists.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Clear</a:t>
            </a:r>
            <a:r>
              <a:rPr lang="en-US" sz="2000" dirty="0"/>
              <a:t>, Consistent communication with </a:t>
            </a:r>
            <a:r>
              <a:rPr lang="en-US" sz="2000" dirty="0" smtClean="0"/>
              <a:t>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Cost Estimates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312"/>
            <a:ext cx="8033657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Cost Estimates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60467"/>
              </p:ext>
            </p:extLst>
          </p:nvPr>
        </p:nvGraphicFramePr>
        <p:xfrm>
          <a:off x="457201" y="1868718"/>
          <a:ext cx="8229598" cy="387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228"/>
                <a:gridCol w="659794"/>
                <a:gridCol w="945111"/>
                <a:gridCol w="855950"/>
                <a:gridCol w="1078853"/>
                <a:gridCol w="855950"/>
                <a:gridCol w="1025356"/>
                <a:gridCol w="1025356"/>
              </a:tblGrid>
              <a:tr h="2143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The College of William and Mary</a:t>
                      </a:r>
                      <a:endParaRPr lang="en-US" sz="13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Hurricane Irene - August 2011</a:t>
                      </a:r>
                      <a:endParaRPr lang="en-US" sz="13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Estimates</a:t>
                      </a:r>
                      <a:endParaRPr lang="en-US" sz="13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2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Department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Category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Labor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Material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Equipment Use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Lodging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MISC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Total: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Facilities Management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$ 16,426.02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17,516.44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44,784.68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78,727.14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Athletics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25,071.00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25,071.00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Police </a:t>
                      </a:r>
                      <a:r>
                        <a:rPr lang="en-US" sz="1300" u="none" strike="noStrike" dirty="0">
                          <a:effectLst/>
                        </a:rPr>
                        <a:t>Department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375.00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   375.00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Reves Center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$ 4,107.00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2,604.07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6,711.07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1,553.74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$ 1,583.86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10,747.90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797.30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5,350.00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20,032.80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1,120.00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1,120.00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Biology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1,620.97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1,620.97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$ 40,990.49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$ 5,145.00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$ 239,584.41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$ 285,719.90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Kinesiology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1,165.00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500.00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1,665.00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3,177.00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3,177.00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2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Athletics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1,475.00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     1,475.00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Grand Total: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 $ 425,694.88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  <a:tr h="21437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6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Donated Resources/Volunteer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1916" y="1247895"/>
            <a:ext cx="848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61916" y="1324520"/>
            <a:ext cx="72825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Designate a single point of contact/volunteer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Designate a location for volunteer check in and donation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Utilize a simple form for tracking time and job </a:t>
            </a:r>
            <a:r>
              <a:rPr lang="en-US" sz="2000" dirty="0" smtClean="0"/>
              <a:t>assignment </a:t>
            </a: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2" descr="Image result for pictures of volunteers at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Image result for pictures of volunteer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9" y="3726093"/>
            <a:ext cx="3681664" cy="25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ctures of people donating i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3" y="3726093"/>
            <a:ext cx="3594971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Debris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Debris Removal Plan (Debris Management Guide, FEMA P-325/July 2007)</a:t>
            </a:r>
          </a:p>
          <a:p>
            <a:pPr lvl="1"/>
            <a:r>
              <a:rPr lang="en-US" dirty="0" smtClean="0"/>
              <a:t>Establish debris removal contracts</a:t>
            </a:r>
          </a:p>
          <a:p>
            <a:pPr lvl="1"/>
            <a:r>
              <a:rPr lang="en-US" dirty="0" smtClean="0"/>
              <a:t>Establish debris disposal sites</a:t>
            </a:r>
          </a:p>
          <a:p>
            <a:pPr lvl="1"/>
            <a:r>
              <a:rPr lang="en-US" dirty="0" smtClean="0"/>
              <a:t>Hire/Designate a Debris Monitor (cost is reimbursable and monitoring is required)</a:t>
            </a:r>
          </a:p>
          <a:p>
            <a:pPr lvl="1"/>
            <a:r>
              <a:rPr lang="en-US" dirty="0" smtClean="0"/>
              <a:t>Environmental Health and Safety</a:t>
            </a:r>
          </a:p>
          <a:p>
            <a:pPr lvl="1"/>
            <a:r>
              <a:rPr lang="en-US" dirty="0" smtClean="0"/>
              <a:t>Forms - Load tickets, etc.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Image result for pictures of deb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39" y="3886200"/>
            <a:ext cx="3832859" cy="24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8474"/>
            <a:ext cx="8229600" cy="4641729"/>
          </a:xfrm>
        </p:spPr>
        <p:txBody>
          <a:bodyPr/>
          <a:lstStyle/>
          <a:p>
            <a:r>
              <a:rPr lang="en-US" dirty="0" smtClean="0"/>
              <a:t>Create a Snow Removal Plan</a:t>
            </a:r>
          </a:p>
          <a:p>
            <a:pPr lvl="1"/>
            <a:r>
              <a:rPr lang="en-US" dirty="0" smtClean="0"/>
              <a:t>Determine 48 hour snow removal period (Most $$ spent)</a:t>
            </a:r>
          </a:p>
          <a:p>
            <a:pPr lvl="1"/>
            <a:r>
              <a:rPr lang="en-US" dirty="0" smtClean="0"/>
              <a:t>Establish priorities/level of service</a:t>
            </a:r>
          </a:p>
          <a:p>
            <a:pPr lvl="1"/>
            <a:r>
              <a:rPr lang="en-US" dirty="0" smtClean="0"/>
              <a:t>Track Personnel and equipment used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Use contractual work if possible and have vendor line item each day of snow </a:t>
            </a:r>
            <a:r>
              <a:rPr lang="en-US" dirty="0" smtClean="0"/>
              <a:t>removal to isolate 48 hour period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" y="1363824"/>
            <a:ext cx="2619375" cy="1847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3" y="1363824"/>
            <a:ext cx="2857500" cy="1847273"/>
          </a:xfrm>
          <a:prstGeom prst="rect">
            <a:avLst/>
          </a:prstGeom>
        </p:spPr>
      </p:pic>
      <p:pic>
        <p:nvPicPr>
          <p:cNvPr id="1028" name="Picture 4" descr="Image result for pictures of storm jon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33" y="1363824"/>
            <a:ext cx="3228134" cy="18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645" y="3348125"/>
            <a:ext cx="76891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Fairfax County Insurance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u="sng" dirty="0" smtClean="0"/>
              <a:t>Property Damage </a:t>
            </a:r>
            <a:r>
              <a:rPr lang="en-US" sz="1600" dirty="0" smtClean="0"/>
              <a:t>– Independent insurance company coverage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$125,000 deductible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$1,000,000 deductible for property within a flood plain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u="sng" dirty="0" smtClean="0"/>
              <a:t>Equipment Damage </a:t>
            </a:r>
            <a:r>
              <a:rPr lang="en-US" sz="1600" dirty="0" smtClean="0"/>
              <a:t>– self insured, paid from insurance fund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u="sng" dirty="0" smtClean="0"/>
              <a:t>Liability</a:t>
            </a:r>
            <a:r>
              <a:rPr lang="en-US" sz="1600" dirty="0" smtClean="0"/>
              <a:t> - </a:t>
            </a:r>
            <a:r>
              <a:rPr lang="en-US" sz="1600" dirty="0"/>
              <a:t>Independent insurance company coverage</a:t>
            </a:r>
          </a:p>
          <a:p>
            <a:r>
              <a:rPr lang="en-US" sz="1600" dirty="0" smtClean="0"/>
              <a:t>	</a:t>
            </a:r>
            <a:r>
              <a:rPr lang="en-US" sz="1600" dirty="0"/>
              <a:t> $1,000,000 deductible </a:t>
            </a:r>
            <a:endParaRPr lang="en-US" sz="16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5645" y="1162862"/>
            <a:ext cx="7141439" cy="202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 smtClean="0"/>
              <a:t>Have a copy of your policy available for review</a:t>
            </a:r>
          </a:p>
          <a:p>
            <a:pPr>
              <a:lnSpc>
                <a:spcPts val="1500"/>
              </a:lnSpc>
            </a:pPr>
            <a:endParaRPr lang="en-US" sz="1600" dirty="0" smtClean="0"/>
          </a:p>
          <a:p>
            <a:pPr>
              <a:lnSpc>
                <a:spcPts val="1500"/>
              </a:lnSpc>
            </a:pPr>
            <a:r>
              <a:rPr lang="en-US" sz="1600" dirty="0" smtClean="0"/>
              <a:t>Know </a:t>
            </a:r>
            <a:r>
              <a:rPr lang="en-US" sz="1600" dirty="0"/>
              <a:t>what's covered  (snow removal to critical facilities?)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 smtClean="0"/>
              <a:t>Know your deductible and how it is applied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 smtClean="0"/>
              <a:t>Your deductible can be reimbursed by FEMA 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 smtClean="0"/>
              <a:t>Have your insurance representative be a part of the damage assessment process with FEMA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5645" y="5268783"/>
            <a:ext cx="7141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William &amp; Mary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u="sng" dirty="0" smtClean="0"/>
              <a:t>Property/Equipment </a:t>
            </a:r>
            <a:r>
              <a:rPr lang="en-US" sz="1600" u="sng" dirty="0"/>
              <a:t>Damage </a:t>
            </a:r>
            <a:r>
              <a:rPr lang="en-US" sz="1600" dirty="0"/>
              <a:t>– </a:t>
            </a:r>
            <a:r>
              <a:rPr lang="en-US" sz="1600" dirty="0" smtClean="0"/>
              <a:t>covered under the Risk Management Plan, administered by the Division of Risk Management </a:t>
            </a:r>
            <a:endParaRPr lang="en-US" sz="1600" dirty="0"/>
          </a:p>
          <a:p>
            <a:r>
              <a:rPr lang="en-US" sz="1600" dirty="0" smtClean="0"/>
              <a:t>	$10,000 </a:t>
            </a:r>
            <a:r>
              <a:rPr lang="en-US" sz="1600" dirty="0"/>
              <a:t>deductible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Submissions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89844"/>
            <a:ext cx="848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97" y="3391278"/>
            <a:ext cx="3053301" cy="300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029" y="1695995"/>
            <a:ext cx="71083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FEMA PA Policy for documentation guidelines</a:t>
            </a:r>
          </a:p>
          <a:p>
            <a:endParaRPr lang="en-US" dirty="0" smtClean="0"/>
          </a:p>
          <a:p>
            <a:r>
              <a:rPr lang="en-US" dirty="0" smtClean="0"/>
              <a:t>Provide good detail on your Project Worksheets – to include: location, extent of damage, scope of work, any special considerations and costs (estimated or actual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Designate a POC to manage all submissions – so </a:t>
            </a:r>
          </a:p>
          <a:p>
            <a:r>
              <a:rPr lang="en-US" dirty="0" smtClean="0"/>
              <a:t>everyone is on the same page with documentation </a:t>
            </a:r>
          </a:p>
          <a:p>
            <a:r>
              <a:rPr lang="en-US" dirty="0" smtClean="0"/>
              <a:t>and policies </a:t>
            </a:r>
          </a:p>
          <a:p>
            <a:endParaRPr lang="en-US" dirty="0"/>
          </a:p>
          <a:p>
            <a:r>
              <a:rPr lang="en-US" dirty="0"/>
              <a:t>All large projects must have </a:t>
            </a:r>
            <a:r>
              <a:rPr lang="en-US" dirty="0" smtClean="0"/>
              <a:t>100% </a:t>
            </a:r>
            <a:r>
              <a:rPr lang="en-US" dirty="0"/>
              <a:t>documentation</a:t>
            </a:r>
          </a:p>
          <a:p>
            <a:endParaRPr lang="en-US" dirty="0" smtClean="0"/>
          </a:p>
          <a:p>
            <a:r>
              <a:rPr lang="en-US" dirty="0" smtClean="0"/>
              <a:t>Check FEMA’s Work – review everything before </a:t>
            </a:r>
          </a:p>
          <a:p>
            <a:r>
              <a:rPr lang="en-US" dirty="0" smtClean="0"/>
              <a:t>signing off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379551"/>
            <a:ext cx="5943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Introductions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FEMA Public Assistance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Personal PA History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Thresholds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Eligible Applicants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Eligible Costs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Tracking Costs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Insurance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FEMA </a:t>
            </a:r>
            <a:r>
              <a:rPr lang="en-US" sz="2000" dirty="0" smtClean="0">
                <a:solidFill>
                  <a:prstClr val="black"/>
                </a:solidFill>
              </a:rPr>
              <a:t>Submissions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Appeals</a:t>
            </a:r>
            <a:endParaRPr lang="en-US" sz="20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Lessons </a:t>
            </a:r>
            <a:r>
              <a:rPr lang="en-US" sz="2000" dirty="0" smtClean="0">
                <a:solidFill>
                  <a:prstClr val="black"/>
                </a:solidFill>
              </a:rPr>
              <a:t>Learned </a:t>
            </a:r>
            <a:endParaRPr lang="en-US" sz="20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Best Practices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Questions &amp; Answers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2189" y="200526"/>
            <a:ext cx="1251285" cy="528812"/>
          </a:xfrm>
          <a:prstGeom prst="rect">
            <a:avLst/>
          </a:prstGeom>
          <a:solidFill>
            <a:srgbClr val="47868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Decisions and 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0350" y="5613400"/>
            <a:ext cx="2133600" cy="365125"/>
          </a:xfrm>
        </p:spPr>
        <p:txBody>
          <a:bodyPr/>
          <a:lstStyle/>
          <a:p>
            <a:fld id="{396D78E8-4DD8-9641-8BF1-E72FD17F4C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89844"/>
            <a:ext cx="848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9" y="3690436"/>
            <a:ext cx="6643007" cy="2941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256" y="1665514"/>
            <a:ext cx="7160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Eligibility can be determined based on interpretation of FEMA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very detailed with your </a:t>
            </a:r>
            <a:r>
              <a:rPr lang="en-US" dirty="0" smtClean="0"/>
              <a:t>Project Worksheet </a:t>
            </a:r>
            <a:r>
              <a:rPr lang="en-US" dirty="0" smtClean="0"/>
              <a:t>Scope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concerns with VDEM and FEMA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Confer with surrounding </a:t>
            </a:r>
            <a:r>
              <a:rPr lang="en-US" dirty="0" smtClean="0"/>
              <a:t>jurisdictions for eligibility and methodology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Consult jurisdiction attorney for assistance with eligibility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Seek assistance from local and state politicians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434"/>
            <a:ext cx="7732643" cy="47102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 sure you are listed </a:t>
            </a:r>
            <a:r>
              <a:rPr lang="en-US" dirty="0"/>
              <a:t>on </a:t>
            </a:r>
            <a:r>
              <a:rPr lang="en-US" dirty="0" smtClean="0"/>
              <a:t>debris removal contracts – cannot piggyback</a:t>
            </a:r>
            <a:endParaRPr lang="en-US" dirty="0"/>
          </a:p>
          <a:p>
            <a:r>
              <a:rPr lang="en-US" dirty="0" smtClean="0"/>
              <a:t>Approach </a:t>
            </a:r>
            <a:r>
              <a:rPr lang="en-US" dirty="0"/>
              <a:t>each work request as a reimbursable project; photograph and document everything before, during and after.</a:t>
            </a:r>
          </a:p>
          <a:p>
            <a:r>
              <a:rPr lang="en-US" dirty="0" smtClean="0"/>
              <a:t>Be </a:t>
            </a:r>
            <a:r>
              <a:rPr lang="en-US" dirty="0"/>
              <a:t>aware of </a:t>
            </a:r>
            <a:r>
              <a:rPr lang="en-US" dirty="0" smtClean="0"/>
              <a:t>any historical </a:t>
            </a:r>
            <a:r>
              <a:rPr lang="en-US" dirty="0"/>
              <a:t>sites with damage and let FEMA know immediately</a:t>
            </a:r>
          </a:p>
          <a:p>
            <a:r>
              <a:rPr lang="en-US" dirty="0" smtClean="0"/>
              <a:t>Be </a:t>
            </a:r>
            <a:r>
              <a:rPr lang="en-US" dirty="0"/>
              <a:t>up-to-date on all FEMA </a:t>
            </a:r>
            <a:r>
              <a:rPr lang="en-US" dirty="0" smtClean="0"/>
              <a:t>guidelines</a:t>
            </a:r>
            <a:endParaRPr lang="en-US" dirty="0"/>
          </a:p>
          <a:p>
            <a:r>
              <a:rPr lang="en-US" dirty="0" smtClean="0"/>
              <a:t>Debris </a:t>
            </a:r>
            <a:r>
              <a:rPr lang="en-US" dirty="0"/>
              <a:t>removal – must document EVERYTHING!!!!</a:t>
            </a:r>
          </a:p>
          <a:p>
            <a:r>
              <a:rPr lang="en-US" dirty="0" smtClean="0"/>
              <a:t>FEMA </a:t>
            </a:r>
            <a:r>
              <a:rPr lang="en-US" dirty="0"/>
              <a:t>&amp; VDEM people change OFTEN so having your documentation as accurate and organized as possible is a benefit to you in the long run (you may be asked for the same information numerous times during the reimbursement period)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7961"/>
            <a:ext cx="8229600" cy="7877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7787" y="1512627"/>
            <a:ext cx="7357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review your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Planning, evaluation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Setup simple templates for information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“go to people” to get the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a contractor to assist with your submission (work on PWs is reimbursable)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Contact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Susan </a:t>
            </a:r>
            <a:r>
              <a:rPr lang="en-US" dirty="0" err="1" smtClean="0"/>
              <a:t>Mongold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Susan.Mongold@vdem.virginia.gov</a:t>
            </a:r>
            <a:endParaRPr lang="en-US" dirty="0" smtClean="0"/>
          </a:p>
          <a:p>
            <a:pPr lvl="1"/>
            <a:r>
              <a:rPr lang="en-US" dirty="0" smtClean="0"/>
              <a:t>Kristen </a:t>
            </a:r>
            <a:r>
              <a:rPr lang="en-US" dirty="0" smtClean="0"/>
              <a:t>Fagan, Risk Manager, William &amp; Mary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kdfaga@wm.edu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Diane Hansen, Fiscal Administrator, Fairfax County OEM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Diane.Hansen@fairfaxcounty.gov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7365" y="1541488"/>
            <a:ext cx="77982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Susan </a:t>
            </a:r>
            <a:r>
              <a:rPr lang="en-US" sz="2800" dirty="0" smtClean="0"/>
              <a:t>Mongold</a:t>
            </a:r>
            <a:endParaRPr lang="en-US" sz="2800" dirty="0"/>
          </a:p>
          <a:p>
            <a:pPr lvl="1" algn="ctr"/>
            <a:r>
              <a:rPr lang="en-US" sz="2800" dirty="0" smtClean="0"/>
              <a:t> Virginia Department of </a:t>
            </a:r>
            <a:r>
              <a:rPr lang="en-US" sz="2800" dirty="0"/>
              <a:t>Emergency </a:t>
            </a:r>
            <a:r>
              <a:rPr lang="en-US" sz="2800" dirty="0" smtClean="0"/>
              <a:t>Management</a:t>
            </a:r>
          </a:p>
          <a:p>
            <a:pPr lvl="1" algn="ctr"/>
            <a:endParaRPr lang="en-US" sz="2800" dirty="0"/>
          </a:p>
          <a:p>
            <a:pPr algn="ctr"/>
            <a:r>
              <a:rPr lang="en-US" sz="2800" dirty="0" smtClean="0"/>
              <a:t>Kristen Fagan </a:t>
            </a:r>
            <a:endParaRPr lang="en-US" sz="2800" dirty="0"/>
          </a:p>
          <a:p>
            <a:pPr lvl="1" algn="ctr"/>
            <a:r>
              <a:rPr lang="en-US" sz="2800" dirty="0" smtClean="0"/>
              <a:t>College of William and Mary</a:t>
            </a:r>
          </a:p>
          <a:p>
            <a:pPr lvl="1" algn="ctr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97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Declared Events in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435"/>
            <a:ext cx="8229600" cy="24670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December 2009 </a:t>
            </a:r>
            <a:r>
              <a:rPr lang="en-US" dirty="0" smtClean="0"/>
              <a:t>Snow Storm</a:t>
            </a:r>
            <a:endParaRPr lang="en-US" dirty="0"/>
          </a:p>
          <a:p>
            <a:r>
              <a:rPr lang="en-US" dirty="0" err="1" smtClean="0"/>
              <a:t>Snowmageddon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Tropical </a:t>
            </a:r>
            <a:r>
              <a:rPr lang="en-US" dirty="0"/>
              <a:t>Storm </a:t>
            </a:r>
            <a:r>
              <a:rPr lang="en-US" dirty="0" smtClean="0"/>
              <a:t>Lee 2011</a:t>
            </a:r>
          </a:p>
          <a:p>
            <a:r>
              <a:rPr lang="en-US" dirty="0" smtClean="0"/>
              <a:t>Earthquake 2011</a:t>
            </a:r>
          </a:p>
          <a:p>
            <a:r>
              <a:rPr lang="en-US" dirty="0" smtClean="0"/>
              <a:t>Hurricane Irene 2011</a:t>
            </a:r>
          </a:p>
          <a:p>
            <a:r>
              <a:rPr lang="en-US" dirty="0" smtClean="0"/>
              <a:t>Hurricane Sandy 2012</a:t>
            </a:r>
          </a:p>
          <a:p>
            <a:r>
              <a:rPr lang="en-US" dirty="0" smtClean="0"/>
              <a:t>Winter Storm Jonas 2016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79" y="1484435"/>
            <a:ext cx="2782987" cy="22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0762"/>
            <a:ext cx="3555242" cy="215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68" y="3951515"/>
            <a:ext cx="3882463" cy="24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47"/>
            <a:ext cx="7016106" cy="626379"/>
          </a:xfrm>
        </p:spPr>
        <p:txBody>
          <a:bodyPr/>
          <a:lstStyle/>
          <a:p>
            <a:r>
              <a:rPr lang="en-US" dirty="0"/>
              <a:t>FEMA Public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4786" y="1676319"/>
            <a:ext cx="777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Public Assistance Program provides aid in the wake of a major disaster. FEMA provides supplemental Federal disaster grant assistance for debris removal, emergency protective measures, and the repair, replacement, or restoration of disaster-damaged, publicly owned facilities and the facilities of certain Private Non-Profit (PNP) organizations. </a:t>
            </a:r>
          </a:p>
          <a:p>
            <a:endParaRPr lang="en-US" baseline="30000" dirty="0"/>
          </a:p>
        </p:txBody>
      </p:sp>
      <p:pic>
        <p:nvPicPr>
          <p:cNvPr id="6" name="Picture 9" descr="http://cbsnewyork.files.wordpress.com/2012/11/fema-closed11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2" y="4538639"/>
            <a:ext cx="2668517" cy="18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53" y="4374242"/>
            <a:ext cx="4771100" cy="198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786" y="3153644"/>
            <a:ext cx="760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Federal share of assistance is not less than 75% of the eligible cost. The Recipient (usually the State) determines how the non-Federal share (up to 25%) is split with the </a:t>
            </a:r>
            <a:r>
              <a:rPr lang="en-US" dirty="0" err="1"/>
              <a:t>subrecipients</a:t>
            </a:r>
            <a:r>
              <a:rPr lang="en-US" dirty="0"/>
              <a:t> (eligible applicants).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Public Assistance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535"/>
            <a:ext cx="8229600" cy="4702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5418" y="162037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Assistance Qualifying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199"/>
            <a:ext cx="7176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Federal PA Program</a:t>
            </a:r>
            <a:endParaRPr lang="en-US" sz="2400" b="1" dirty="0"/>
          </a:p>
          <a:p>
            <a:r>
              <a:rPr lang="en-US" sz="2000" b="1" dirty="0" smtClean="0"/>
              <a:t>2016 </a:t>
            </a:r>
            <a:r>
              <a:rPr lang="en-US" sz="2000" b="1" dirty="0"/>
              <a:t>Thresholds:</a:t>
            </a:r>
          </a:p>
          <a:p>
            <a:pPr lvl="0"/>
            <a:r>
              <a:rPr lang="en-US" sz="2000" dirty="0"/>
              <a:t>	</a:t>
            </a:r>
            <a:r>
              <a:rPr lang="en-US" sz="2000" u="sng" dirty="0"/>
              <a:t>State: $</a:t>
            </a:r>
            <a:r>
              <a:rPr lang="en-US" sz="2000" u="sng" dirty="0" smtClean="0"/>
              <a:t>1.41 </a:t>
            </a:r>
            <a:r>
              <a:rPr lang="en-US" sz="2000" u="sng" dirty="0"/>
              <a:t>per </a:t>
            </a:r>
            <a:r>
              <a:rPr lang="en-US" sz="2000" u="sng" dirty="0" smtClean="0"/>
              <a:t>capita (</a:t>
            </a:r>
            <a:endParaRPr lang="en-US" sz="2000" b="1" u="sng" dirty="0"/>
          </a:p>
          <a:p>
            <a:pPr lvl="0"/>
            <a:r>
              <a:rPr lang="en-US" sz="2000" dirty="0"/>
              <a:t>	State Threshold: $</a:t>
            </a:r>
            <a:r>
              <a:rPr lang="en-US" sz="2000" dirty="0" smtClean="0"/>
              <a:t>11,281,443 </a:t>
            </a:r>
            <a:r>
              <a:rPr lang="en-US" sz="2000" dirty="0"/>
              <a:t>based on 2010 population of </a:t>
            </a:r>
            <a:r>
              <a:rPr lang="en-US" sz="2000" dirty="0" smtClean="0"/>
              <a:t>	8,001,024</a:t>
            </a:r>
            <a:endParaRPr lang="en-US" sz="2000" b="1" dirty="0"/>
          </a:p>
          <a:p>
            <a:pPr lvl="1"/>
            <a:r>
              <a:rPr lang="en-US" sz="2000" u="sng" dirty="0"/>
              <a:t>Local: $</a:t>
            </a:r>
            <a:r>
              <a:rPr lang="en-US" sz="2000" u="sng" dirty="0" smtClean="0"/>
              <a:t>3.57 </a:t>
            </a:r>
            <a:r>
              <a:rPr lang="en-US" sz="2000" u="sng" dirty="0"/>
              <a:t>per capita</a:t>
            </a:r>
          </a:p>
          <a:p>
            <a:pPr lvl="2"/>
            <a:r>
              <a:rPr lang="en-US" sz="2000" dirty="0"/>
              <a:t>Example: With a 2010 population of 33,164, Accomack County’s threshold under this program is $</a:t>
            </a:r>
            <a:r>
              <a:rPr lang="en-US" sz="2000" dirty="0" smtClean="0"/>
              <a:t>118,395</a:t>
            </a:r>
            <a:endParaRPr lang="en-US" sz="2000" dirty="0"/>
          </a:p>
          <a:p>
            <a:pPr lvl="1"/>
            <a:r>
              <a:rPr lang="en-US" sz="2000" u="sng" dirty="0"/>
              <a:t>Project Categorization: </a:t>
            </a:r>
          </a:p>
          <a:p>
            <a:pPr lvl="0"/>
            <a:r>
              <a:rPr lang="en-US" sz="2000" dirty="0"/>
              <a:t>	Small Projects: </a:t>
            </a:r>
            <a:r>
              <a:rPr lang="en-US" sz="2000" dirty="0" smtClean="0"/>
              <a:t>minimum amount $3,050</a:t>
            </a:r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Large Projects: minimum amount $121,800</a:t>
            </a:r>
            <a:endParaRPr lang="en-US" sz="2000" dirty="0"/>
          </a:p>
          <a:p>
            <a:pPr lvl="0"/>
            <a:endParaRPr lang="en-US" sz="2000" b="1" dirty="0" smtClean="0"/>
          </a:p>
          <a:p>
            <a:pPr lvl="0"/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Preliminary Damage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/>
              <a:t>The Preliminary Damage Assessment (PDA) process is a mechanism used to determine the impact and magnitude of damage and resulting needs of individuals, businesses, public sector, and community as a whole. Information collected is used by the State as a basis for the Governor’s request for a major disaster or emergency declaration, and by the President in determining a response to the Governor’s </a:t>
            </a:r>
            <a:r>
              <a:rPr lang="en-US" sz="1800" dirty="0" smtClean="0"/>
              <a:t>request. 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900" b="1" dirty="0" smtClean="0"/>
              <a:t>Summary </a:t>
            </a:r>
            <a:r>
              <a:rPr lang="en-US" sz="1900" b="1" dirty="0"/>
              <a:t>of Damage Assessment Information Used in Determining Whether to Declare a Major Disaster </a:t>
            </a:r>
            <a:r>
              <a:rPr lang="en-US" sz="1900" b="1" dirty="0" smtClean="0"/>
              <a:t>: Public </a:t>
            </a:r>
            <a:r>
              <a:rPr lang="en-US" sz="1900" b="1" dirty="0"/>
              <a:t>Assistance </a:t>
            </a:r>
            <a:r>
              <a:rPr lang="en-US" sz="1900" b="1" dirty="0" smtClean="0"/>
              <a:t>Request from the Commonwealth of </a:t>
            </a:r>
            <a:r>
              <a:rPr lang="en-US" sz="1900" b="1" dirty="0" smtClean="0"/>
              <a:t>Virginia for Storm Jonas 2016</a:t>
            </a:r>
            <a:endParaRPr lang="en-US" sz="1900" dirty="0"/>
          </a:p>
          <a:p>
            <a:r>
              <a:rPr lang="en-US" sz="1800" dirty="0" smtClean="0"/>
              <a:t>Primary </a:t>
            </a:r>
            <a:r>
              <a:rPr lang="en-US" sz="1800" dirty="0"/>
              <a:t>Impact: Emergency Protective Measures </a:t>
            </a:r>
          </a:p>
          <a:p>
            <a:r>
              <a:rPr lang="en-US" sz="1800" dirty="0" smtClean="0"/>
              <a:t>Total </a:t>
            </a:r>
            <a:r>
              <a:rPr lang="en-US" sz="1800" dirty="0"/>
              <a:t>Public Assistance cost estimate: $40,548,769 </a:t>
            </a:r>
          </a:p>
          <a:p>
            <a:r>
              <a:rPr lang="it-IT" sz="1800" dirty="0" smtClean="0"/>
              <a:t>Statewide </a:t>
            </a:r>
            <a:r>
              <a:rPr lang="it-IT" sz="1800" dirty="0"/>
              <a:t>per capita impact: </a:t>
            </a:r>
            <a:r>
              <a:rPr lang="it-IT" sz="1800" dirty="0" smtClean="0"/>
              <a:t>$</a:t>
            </a:r>
            <a:r>
              <a:rPr lang="it-IT" sz="1800" dirty="0"/>
              <a:t>5.07 </a:t>
            </a:r>
          </a:p>
          <a:p>
            <a:r>
              <a:rPr lang="it-IT" sz="1800" dirty="0" smtClean="0"/>
              <a:t>Statewide </a:t>
            </a:r>
            <a:r>
              <a:rPr lang="it-IT" sz="1800" dirty="0"/>
              <a:t>per capita impact indicator: </a:t>
            </a:r>
            <a:r>
              <a:rPr lang="it-IT" sz="1800" dirty="0" smtClean="0"/>
              <a:t>$</a:t>
            </a:r>
            <a:r>
              <a:rPr lang="it-IT" sz="1800" dirty="0"/>
              <a:t>1.41 </a:t>
            </a:r>
          </a:p>
          <a:p>
            <a:r>
              <a:rPr lang="en-US" sz="1800" dirty="0" smtClean="0"/>
              <a:t>Countywide </a:t>
            </a:r>
            <a:r>
              <a:rPr lang="en-US" sz="1800" dirty="0"/>
              <a:t>per capita impact: Albemarle County ($8.14), Arlington County </a:t>
            </a:r>
            <a:r>
              <a:rPr lang="en-US" sz="1800" dirty="0" smtClean="0"/>
              <a:t>($</a:t>
            </a:r>
            <a:r>
              <a:rPr lang="en-US" sz="1800" dirty="0"/>
              <a:t>8.92), Caroline County ($18.36), Clarke County ($12.78), Culpeper County ($9.84), </a:t>
            </a:r>
            <a:r>
              <a:rPr lang="en-US" sz="1800" dirty="0" smtClean="0"/>
              <a:t>Fairfax </a:t>
            </a:r>
            <a:r>
              <a:rPr lang="en-US" sz="1800" dirty="0"/>
              <a:t>County ($17.58), Fauquier County ($17.97), Frederick County ($11.68), Highland </a:t>
            </a:r>
            <a:r>
              <a:rPr lang="en-US" sz="1800" dirty="0" smtClean="0"/>
              <a:t>County </a:t>
            </a:r>
            <a:r>
              <a:rPr lang="en-US" sz="1800" dirty="0"/>
              <a:t>($23.69), King George County ($10.66), Loudoun County ($14.32), Louisa </a:t>
            </a:r>
            <a:r>
              <a:rPr lang="en-US" sz="1800" dirty="0" smtClean="0"/>
              <a:t>County </a:t>
            </a:r>
            <a:r>
              <a:rPr lang="en-US" sz="1800" dirty="0"/>
              <a:t>($12.95), Madison County ($21.61), Page County ($3.93), Patrick County </a:t>
            </a:r>
            <a:r>
              <a:rPr lang="en-US" sz="1800" dirty="0" smtClean="0"/>
              <a:t>($</a:t>
            </a:r>
            <a:r>
              <a:rPr lang="en-US" sz="1800" dirty="0"/>
              <a:t>6.45), Prince William County ($13.15), Rappahannock County ($16.86), Spotsylvania </a:t>
            </a:r>
            <a:r>
              <a:rPr lang="en-US" sz="1800" dirty="0" smtClean="0"/>
              <a:t>County </a:t>
            </a:r>
            <a:r>
              <a:rPr lang="en-US" sz="1800" dirty="0"/>
              <a:t>($9.73), Stafford County ($11.41), and Warren County ($9.88) and Alexandria </a:t>
            </a:r>
            <a:r>
              <a:rPr lang="en-US" sz="1800" dirty="0" smtClean="0"/>
              <a:t>City </a:t>
            </a:r>
            <a:r>
              <a:rPr lang="en-US" sz="1800" dirty="0"/>
              <a:t>($6.04), Falls Church City ($10.17), Manassas City ($4.81), Manassas Park City </a:t>
            </a:r>
            <a:r>
              <a:rPr lang="en-US" sz="1800" dirty="0" smtClean="0"/>
              <a:t>$5.12</a:t>
            </a:r>
            <a:r>
              <a:rPr lang="en-US" sz="1800" dirty="0"/>
              <a:t>), and Winchester City ($9.50). </a:t>
            </a:r>
          </a:p>
          <a:p>
            <a:r>
              <a:rPr lang="en-US" sz="1800" dirty="0" smtClean="0"/>
              <a:t>Countywide </a:t>
            </a:r>
            <a:r>
              <a:rPr lang="en-US" sz="1800" dirty="0"/>
              <a:t>per capita impact indicator</a:t>
            </a:r>
            <a:r>
              <a:rPr lang="en-US" sz="1800" dirty="0" smtClean="0"/>
              <a:t>: </a:t>
            </a:r>
            <a:r>
              <a:rPr lang="en-US" sz="1800" dirty="0"/>
              <a:t>$3.57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Eligible for Public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Counties and Parishes</a:t>
            </a:r>
          </a:p>
          <a:p>
            <a:r>
              <a:rPr lang="en-US" dirty="0" smtClean="0"/>
              <a:t>Cities, Towns, Boroughs</a:t>
            </a:r>
          </a:p>
          <a:p>
            <a:r>
              <a:rPr lang="en-US" dirty="0" smtClean="0"/>
              <a:t>Water Districts </a:t>
            </a:r>
          </a:p>
          <a:p>
            <a:r>
              <a:rPr lang="en-US" dirty="0" smtClean="0"/>
              <a:t>Council of Governments</a:t>
            </a:r>
          </a:p>
          <a:p>
            <a:r>
              <a:rPr lang="en-US" dirty="0" smtClean="0"/>
              <a:t>State Recognized Tribes</a:t>
            </a:r>
          </a:p>
          <a:p>
            <a:r>
              <a:rPr lang="en-US" dirty="0" smtClean="0"/>
              <a:t>State Agencies</a:t>
            </a:r>
          </a:p>
          <a:p>
            <a:r>
              <a:rPr lang="en-US" dirty="0" smtClean="0"/>
              <a:t>Colleges and Universities</a:t>
            </a:r>
          </a:p>
          <a:p>
            <a:r>
              <a:rPr lang="en-US" dirty="0" smtClean="0"/>
              <a:t>School Districts</a:t>
            </a:r>
          </a:p>
          <a:p>
            <a:r>
              <a:rPr lang="en-US" dirty="0" smtClean="0"/>
              <a:t>Non-Profits</a:t>
            </a:r>
          </a:p>
          <a:p>
            <a:pPr lvl="1"/>
            <a:r>
              <a:rPr lang="en-US" dirty="0" smtClean="0"/>
              <a:t>Hospitals</a:t>
            </a:r>
          </a:p>
          <a:p>
            <a:pPr lvl="1"/>
            <a:r>
              <a:rPr lang="en-US" dirty="0" smtClean="0"/>
              <a:t>Volunteer Fire Departments</a:t>
            </a:r>
          </a:p>
          <a:p>
            <a:pPr lvl="1"/>
            <a:r>
              <a:rPr lang="en-US" dirty="0" smtClean="0"/>
              <a:t>Utilities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8E8-4DD8-9641-8BF1-E72FD17F4C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18" y="118044"/>
            <a:ext cx="1182255" cy="609600"/>
          </a:xfrm>
          <a:prstGeom prst="rect">
            <a:avLst/>
          </a:prstGeom>
          <a:solidFill>
            <a:srgbClr val="4B899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1379</Words>
  <Application>Microsoft Office PowerPoint</Application>
  <PresentationFormat>On-screen Show (4:3)</PresentationFormat>
  <Paragraphs>315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Lucida Grande</vt:lpstr>
      <vt:lpstr>Times New Roman</vt:lpstr>
      <vt:lpstr>Wingdings</vt:lpstr>
      <vt:lpstr>Office Theme</vt:lpstr>
      <vt:lpstr>Custom Design</vt:lpstr>
      <vt:lpstr>PDA’s from  Snowstorms to Tornados </vt:lpstr>
      <vt:lpstr>Agenda</vt:lpstr>
      <vt:lpstr>Introductions</vt:lpstr>
      <vt:lpstr>Declared Events in Virginia</vt:lpstr>
      <vt:lpstr>FEMA Public Assistance</vt:lpstr>
      <vt:lpstr>FEMA Public Assistance Process</vt:lpstr>
      <vt:lpstr>Public Assistance Qualifying Thresholds</vt:lpstr>
      <vt:lpstr>The Preliminary Damage Assessment </vt:lpstr>
      <vt:lpstr>Who’s Eligible for Public Assistance</vt:lpstr>
      <vt:lpstr>Categories of Work</vt:lpstr>
      <vt:lpstr>Eligible Costs </vt:lpstr>
      <vt:lpstr>Tracking Costs</vt:lpstr>
      <vt:lpstr>Event Cost Estimates Sample</vt:lpstr>
      <vt:lpstr>Event Cost Estimates Sample</vt:lpstr>
      <vt:lpstr>Donated Resources/Volunteer Tracking</vt:lpstr>
      <vt:lpstr>Debris Removal</vt:lpstr>
      <vt:lpstr>Snow Removal</vt:lpstr>
      <vt:lpstr>Insurance   </vt:lpstr>
      <vt:lpstr>FEMA Submissions</vt:lpstr>
      <vt:lpstr>FEMA Decisions and Appeals</vt:lpstr>
      <vt:lpstr>Lessons Learned</vt:lpstr>
      <vt:lpstr>Best Practices </vt:lpstr>
      <vt:lpstr>Questions?</vt:lpstr>
    </vt:vector>
  </TitlesOfParts>
  <Company>LeapFrog Solutions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jspencer</dc:creator>
  <cp:lastModifiedBy>Hansen, Diane M.</cp:lastModifiedBy>
  <cp:revision>335</cp:revision>
  <cp:lastPrinted>2016-09-19T13:03:03Z</cp:lastPrinted>
  <dcterms:created xsi:type="dcterms:W3CDTF">2011-10-26T15:29:47Z</dcterms:created>
  <dcterms:modified xsi:type="dcterms:W3CDTF">2016-09-28T17:59:53Z</dcterms:modified>
</cp:coreProperties>
</file>